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7FBF0A5-F3D2-4DF3-8790-B19F04F6BA7C}"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7FBF0A5-F3D2-4DF3-8790-B19F04F6BA7C}"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7FBF0A5-F3D2-4DF3-8790-B19F04F6BA7C}"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FBF0A5-F3D2-4DF3-8790-B19F04F6BA7C}"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FBF0A5-F3D2-4DF3-8790-B19F04F6BA7C}"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FBF0A5-F3D2-4DF3-8790-B19F04F6BA7C}"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A51AA8-AA7D-4396-911B-85B92AC7B76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FBF0A5-F3D2-4DF3-8790-B19F04F6BA7C}"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A51AA8-AA7D-4396-911B-85B92AC7B76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928694"/>
          </a:xfrm>
        </p:spPr>
        <p:txBody>
          <a:bodyPr>
            <a:normAutofit fontScale="90000"/>
          </a:bodyPr>
          <a:lstStyle/>
          <a:p>
            <a:r>
              <a:rPr lang="ar-IQ" sz="3100" b="1" dirty="0" smtClean="0"/>
              <a:t/>
            </a:r>
            <a:br>
              <a:rPr lang="ar-IQ" sz="3100" b="1" dirty="0" smtClean="0"/>
            </a:br>
            <a:r>
              <a:rPr lang="ar-SA" sz="3100" b="1" dirty="0" smtClean="0"/>
              <a:t>ثالثا</a:t>
            </a:r>
            <a:r>
              <a:rPr lang="ar-SA" sz="3100" b="1" dirty="0"/>
              <a:t>: (المناهج التجريبي)</a:t>
            </a:r>
            <a:r>
              <a:rPr lang="en-US" sz="3100" dirty="0"/>
              <a:t/>
            </a:r>
            <a:br>
              <a:rPr lang="en-US" sz="3100" dirty="0"/>
            </a:br>
            <a:r>
              <a:rPr lang="ar-SA" sz="3100" b="1" dirty="0"/>
              <a:t>مفهوم المنهج التجريبي.</a:t>
            </a:r>
            <a:r>
              <a:rPr lang="en-US" dirty="0"/>
              <a:t/>
            </a:r>
            <a:br>
              <a:rPr lang="en-US" dirty="0"/>
            </a:br>
            <a:endParaRPr lang="ar-IQ" dirty="0"/>
          </a:p>
        </p:txBody>
      </p:sp>
      <p:sp>
        <p:nvSpPr>
          <p:cNvPr id="3" name="عنوان فرعي 2"/>
          <p:cNvSpPr>
            <a:spLocks noGrp="1"/>
          </p:cNvSpPr>
          <p:nvPr>
            <p:ph type="subTitle" idx="1"/>
          </p:nvPr>
        </p:nvSpPr>
        <p:spPr>
          <a:xfrm>
            <a:off x="571472" y="1714488"/>
            <a:ext cx="7715304" cy="3924312"/>
          </a:xfrm>
        </p:spPr>
        <p:txBody>
          <a:bodyPr>
            <a:normAutofit fontScale="77500" lnSpcReduction="20000"/>
          </a:bodyPr>
          <a:lstStyle/>
          <a:p>
            <a:pPr algn="just"/>
            <a:r>
              <a:rPr lang="ar-SA" dirty="0">
                <a:solidFill>
                  <a:schemeClr val="tx1"/>
                </a:solidFill>
              </a:rPr>
              <a:t>يعد المنهج التجريبي من أكثر المناهج العلمية التي تبين معالم الطريقة العلمية بصورة واضحة .</a:t>
            </a:r>
            <a:endParaRPr lang="en-US" dirty="0">
              <a:solidFill>
                <a:schemeClr val="tx1"/>
              </a:solidFill>
            </a:endParaRPr>
          </a:p>
          <a:p>
            <a:pPr algn="just"/>
            <a:r>
              <a:rPr lang="ar-SA" dirty="0">
                <a:solidFill>
                  <a:schemeClr val="tx1"/>
                </a:solidFill>
              </a:rPr>
              <a:t>والتجريب يبحث عن السبب وعن كيفية حدوثه، ويتناول الباحث متغيرات الظاهرة بالدراسة ،ويحدث في بعضها تغييرا مقصودا ويضبط ويتحكم في بعض المتغيرات الأخرى ذات العلاقة، ليتوصل تأثير ذلك على متغير تابع أو أكثر، بمعنى أخر التوصل إلى العلاقات السببية بين كل من المتغير المستقل والمتغير التابع .</a:t>
            </a:r>
            <a:endParaRPr lang="en-US" dirty="0">
              <a:solidFill>
                <a:schemeClr val="tx1"/>
              </a:solidFill>
            </a:endParaRPr>
          </a:p>
          <a:p>
            <a:pPr algn="just"/>
            <a:r>
              <a:rPr lang="ar-SA" dirty="0">
                <a:solidFill>
                  <a:schemeClr val="tx1"/>
                </a:solidFill>
              </a:rPr>
              <a:t>ولهذا يعرف التجريب (عبارة عن تغير متعمد ومضبوط بشروط المحددة لواقعة معينة وملاحظته التغيرات الناتجة في الواقعة ذاتها لتفسيرها)</a:t>
            </a:r>
            <a:r>
              <a:rPr lang="ar-SA" baseline="30000" dirty="0">
                <a:solidFill>
                  <a:schemeClr val="tx1"/>
                </a:solidFill>
                <a:hlinkClick r:id="" action="ppaction://hlinkfile"/>
              </a:rPr>
              <a:t>(1)</a:t>
            </a:r>
            <a:r>
              <a:rPr lang="ar-SA" dirty="0">
                <a:solidFill>
                  <a:schemeClr val="tx1"/>
                </a:solidFill>
              </a:rPr>
              <a:t>.</a:t>
            </a:r>
            <a:endParaRPr lang="en-US" dirty="0">
              <a:solidFill>
                <a:schemeClr val="tx1"/>
              </a:solidFill>
            </a:endParaRPr>
          </a:p>
          <a:p>
            <a:pPr algn="just"/>
            <a:r>
              <a:rPr lang="ar-SA" baseline="30000" dirty="0">
                <a:solidFill>
                  <a:schemeClr val="tx1"/>
                </a:solidFill>
                <a:hlinkClick r:id="" action="ppaction://hlinkfile"/>
              </a:rPr>
              <a:t>(1)</a:t>
            </a:r>
            <a:r>
              <a:rPr lang="ar-SA" dirty="0">
                <a:solidFill>
                  <a:schemeClr val="tx1"/>
                </a:solidFill>
              </a:rPr>
              <a:t> </a:t>
            </a:r>
            <a:r>
              <a:rPr lang="ar-IQ" dirty="0">
                <a:solidFill>
                  <a:schemeClr val="tx1"/>
                </a:solidFill>
              </a:rPr>
              <a:t>أخلاص محمد عبد الحفيظ، مصطفى حسين باهي : مصدر سبق ذكره ،2002 ، ص107.</a:t>
            </a:r>
            <a:endParaRPr lang="en-US" dirty="0">
              <a:solidFill>
                <a:schemeClr val="tx1"/>
              </a:solidFill>
            </a:endParaRPr>
          </a:p>
          <a:p>
            <a:pPr algn="just"/>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55000" lnSpcReduction="20000"/>
          </a:bodyPr>
          <a:lstStyle/>
          <a:p>
            <a:pPr lvl="0"/>
            <a:r>
              <a:rPr lang="ar-SA" b="1" dirty="0"/>
              <a:t>إذا كان المتغير المستقل أكثر من واحد .</a:t>
            </a:r>
            <a:endParaRPr lang="en-US" dirty="0"/>
          </a:p>
          <a:p>
            <a:r>
              <a:rPr lang="ar-SA" dirty="0"/>
              <a:t>ومثال على ذلك ( عند تطبيق أسلوبين مختلفين لتدريس مادة ، ولتطبيق ذلك يقوم الباحث بتطبيق المتغير المستقل الأول (الأسلوب الأول) على المجموعة ، ثم يطبق عليهم المتغير المستقل الثاني (الأسلوب الثاني). </a:t>
            </a:r>
            <a:endParaRPr lang="en-US" dirty="0"/>
          </a:p>
          <a:p>
            <a:r>
              <a:rPr lang="ar-SA" dirty="0"/>
              <a:t>وبمقارنة النتائج المستخلصة من تطبيق الأسلوبين ، يمكن تحديد أي الأسلوبين (المتغير المستقل الأول أو الثاني ) أكثر تأثيرا في تدريس المادة).</a:t>
            </a:r>
            <a:endParaRPr lang="en-US" dirty="0"/>
          </a:p>
          <a:p>
            <a:r>
              <a:rPr lang="ar-SA" dirty="0"/>
              <a:t>ويجب مراعاة أن هذا التصميم لا يمكن استخدامه إلا بعد زوال تأثير المتغير المستقل الأول تماما قبل تطبيق المتغير المستقل الثاني، وإلا لن يستطيع الباحث أن يقرر أن نتيجة القياس ألبعدي للمتغير المستقل الثاني تدل على اثر المتغير المستقل الثاني فقط وإنما أيضا الأثر المتبقي من المتغير المستقل الأول.</a:t>
            </a:r>
            <a:endParaRPr lang="en-US" dirty="0"/>
          </a:p>
          <a:p>
            <a:r>
              <a:rPr lang="ar-SA" dirty="0"/>
              <a:t>وعند استخدام هذا التصميم يتم كما يلي :</a:t>
            </a:r>
            <a:endParaRPr lang="en-US" dirty="0"/>
          </a:p>
          <a:p>
            <a:pPr lvl="0"/>
            <a:r>
              <a:rPr lang="ar-SA" dirty="0"/>
              <a:t>تحديد الوحدتين التعليميتين (الأسلوبين) مع مراعاة أن تكون درجة صعوبتهما متساوية.</a:t>
            </a:r>
            <a:endParaRPr lang="en-US" dirty="0"/>
          </a:p>
          <a:p>
            <a:pPr lvl="0"/>
            <a:r>
              <a:rPr lang="ar-SA" dirty="0"/>
              <a:t>أجراء قياس قبلي على المجموعة وذلك قبل إدخال المتغير المستقل الأول (الأسلوب الأول).</a:t>
            </a:r>
            <a:endParaRPr lang="en-US" dirty="0"/>
          </a:p>
          <a:p>
            <a:pPr lvl="0"/>
            <a:r>
              <a:rPr lang="ar-SA" dirty="0"/>
              <a:t>اختيار الوحدة الدراسية الأولى ويتم تدريسها باستخدام الأسلوب الأول(المتغير المستقل الأول).</a:t>
            </a:r>
            <a:endParaRPr lang="en-US" dirty="0"/>
          </a:p>
          <a:p>
            <a:pPr lvl="0"/>
            <a:r>
              <a:rPr lang="ar-SA" dirty="0"/>
              <a:t>أجراء قياس بعدي على المجموعة بعد انتهاء التجربة لقياس تأثير المتغير المستقل الأول على المتغير التابع وهو التحصيل الدراسي في الوحدة الدراسية الأولى، ويحسب متوسط الزيادة بين القياسين القبلي </a:t>
            </a:r>
            <a:r>
              <a:rPr lang="ar-SA" dirty="0" err="1"/>
              <a:t>والبعدي</a:t>
            </a:r>
            <a:r>
              <a:rPr lang="ar-SA" dirty="0"/>
              <a:t>.</a:t>
            </a:r>
            <a:endParaRPr lang="en-US" dirty="0"/>
          </a:p>
          <a:p>
            <a:pPr lvl="0"/>
            <a:r>
              <a:rPr lang="ar-SA" dirty="0"/>
              <a:t>أجراء قياس قبلي أخر يرتبط بوحدة دراسية أخرى وذلك قبل إدخال المتغير المستقل الثاني (الأسلوب الثاني).</a:t>
            </a:r>
            <a:endParaRPr lang="en-US" dirty="0"/>
          </a:p>
          <a:p>
            <a:pPr lvl="0"/>
            <a:r>
              <a:rPr lang="ar-SA" dirty="0"/>
              <a:t>اختيار الوحدة الدراسية الثانية ويتم تدريسها باستخدام الأسلوب الثاني (المتغير المستقل الثاني).</a:t>
            </a:r>
            <a:endParaRPr lang="en-US" dirty="0"/>
          </a:p>
          <a:p>
            <a:pPr lvl="0"/>
            <a:r>
              <a:rPr lang="ar-SA" dirty="0"/>
              <a:t>إجراء قياس بعدي على المجموعة لقياس تأثير المتغير المستقل الثاني على المتغير التابع وهو التحصيل الدراسي في الوحدة الدراسية الثانية (الأسلوب الثاني) ،ويحسب متوسط الزيادة بين القياسين القبلي </a:t>
            </a:r>
            <a:r>
              <a:rPr lang="ar-SA" dirty="0" err="1"/>
              <a:t>والبعدي</a:t>
            </a:r>
            <a:r>
              <a:rPr lang="ar-SA" dirty="0"/>
              <a:t>.</a:t>
            </a:r>
            <a:endParaRPr lang="en-US" dirty="0"/>
          </a:p>
          <a:p>
            <a:pPr lvl="0"/>
            <a:r>
              <a:rPr lang="ar-SA" dirty="0"/>
              <a:t>يتم حساب دلالة الفروق بين متوسط الزيادة في التحصيل الدراسي باستخدام الأسلوب الأول (المتغير المستقل الأول)ومتوسط الزيادة في التحصيل الدراسي باستخدام الأسلوب الثاني (المتغير المستقل الثاني).</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85000" lnSpcReduction="20000"/>
          </a:bodyPr>
          <a:lstStyle/>
          <a:p>
            <a:pPr lvl="0"/>
            <a:r>
              <a:rPr lang="ar-SA" b="1" dirty="0"/>
              <a:t>طريقة المجموعات المتكافئة:</a:t>
            </a:r>
            <a:endParaRPr lang="en-US" dirty="0"/>
          </a:p>
          <a:p>
            <a:r>
              <a:rPr lang="ar-SA" dirty="0"/>
              <a:t>في هذا التصميم يتم استخدام أكثر من مجموعة بشرط تحقيق التكافؤ بين المجموعات في جميع المتغيرات التي يمكن أن تؤثر على المتغير التابع في التجربة .</a:t>
            </a:r>
            <a:endParaRPr lang="en-US" dirty="0"/>
          </a:p>
          <a:p>
            <a:r>
              <a:rPr lang="ar-SA" dirty="0"/>
              <a:t>وان تحقيق التكافؤ بين المجموعات التجريبية والضابطة أمر مهم لكي تكون المجموعات متماثلة قدر الإمكان في جميع العوامل التي تؤثر في المتغير التابع.</a:t>
            </a:r>
            <a:endParaRPr lang="en-US" dirty="0"/>
          </a:p>
          <a:p>
            <a:r>
              <a:rPr lang="ar-SA" dirty="0"/>
              <a:t>وإذا لم يمكن تحديد وتكافؤ المجاميع لا يمكن التأكد من الفروق بين المجموعتين التجريبية والضابطة مثلا ترجع إلى المتغير المستقل أم إلى الفروق الأصلية بين المجموعتين.</a:t>
            </a:r>
            <a:endParaRPr lang="en-US" dirty="0"/>
          </a:p>
          <a:p>
            <a:r>
              <a:rPr lang="ar-SA" dirty="0"/>
              <a:t> </a:t>
            </a:r>
            <a:endParaRPr lang="en-US" dirty="0"/>
          </a:p>
          <a:p>
            <a:r>
              <a:rPr lang="ar-SA" b="1" dirty="0" err="1"/>
              <a:t>اولا</a:t>
            </a:r>
            <a:r>
              <a:rPr lang="ar-SA" b="1" dirty="0"/>
              <a:t> :طرق التكافؤ في تصميم المجموعات المتكافئة:</a:t>
            </a:r>
            <a:endParaRPr lang="en-US" dirty="0"/>
          </a:p>
          <a:p>
            <a:pPr lvl="0"/>
            <a:r>
              <a:rPr lang="ar-SA" dirty="0"/>
              <a:t>طريقة الانتقاء العشوائي.</a:t>
            </a:r>
            <a:endParaRPr lang="en-US" dirty="0"/>
          </a:p>
          <a:p>
            <a:pPr lvl="0"/>
            <a:r>
              <a:rPr lang="ar-SA" dirty="0"/>
              <a:t>طريقة الأزواج المتناظرة.</a:t>
            </a:r>
            <a:endParaRPr lang="en-US" dirty="0"/>
          </a:p>
          <a:p>
            <a:pPr lvl="0"/>
            <a:r>
              <a:rPr lang="ar-SA" dirty="0"/>
              <a:t>طريقة المجموعات المتناظرة.</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pPr lvl="0"/>
            <a:r>
              <a:rPr lang="ar-SA" b="1" dirty="0"/>
              <a:t>طريقة الانتقاء العشوائي.</a:t>
            </a:r>
            <a:endParaRPr lang="en-US" dirty="0"/>
          </a:p>
          <a:p>
            <a:r>
              <a:rPr lang="ar-SA" dirty="0"/>
              <a:t>ويتم استخدام هذه الطريقة لاختيار أفراد المجموعات التجريبية والضابطة وفق القواعد العلمية ،بحيث نضمن لكل فرد فيها فرص متكافئة للاختيار ولكي يدخل في من المجموعتين .</a:t>
            </a:r>
            <a:endParaRPr lang="en-US" dirty="0"/>
          </a:p>
          <a:p>
            <a:r>
              <a:rPr lang="ar-SA" dirty="0"/>
              <a:t>ومن الطرق الشائعة للاختيار منها جداول الأعداد العشوائية ، طريقة كتابة الأسماء ، كتابة الأرقام ، وتوضع في صندوق وتخلط وبعدها يتم اختيار الأفراد دون تمييز بينهما.</a:t>
            </a:r>
            <a:endParaRPr lang="en-US" dirty="0"/>
          </a:p>
          <a:p>
            <a:r>
              <a:rPr lang="en-US" dirty="0"/>
              <a:t> </a:t>
            </a:r>
          </a:p>
          <a:p>
            <a:pPr lvl="0"/>
            <a:r>
              <a:rPr lang="ar-SA" b="1" dirty="0"/>
              <a:t>طريقة الأزواج المتناظرة.</a:t>
            </a:r>
            <a:endParaRPr lang="en-US" dirty="0"/>
          </a:p>
          <a:p>
            <a:r>
              <a:rPr lang="ar-SA" dirty="0"/>
              <a:t>وهنا يتم تحليل الظاهرة التي سوف يتم دراسته أولا ، وبعدها يتم تحديد مختلف العوامل التي يمكن أن تؤثر في المتغير التابع في التجربة.</a:t>
            </a:r>
            <a:endParaRPr lang="en-US" dirty="0"/>
          </a:p>
          <a:p>
            <a:r>
              <a:rPr lang="ar-SA" dirty="0"/>
              <a:t>ومثال على ذلك (الطول والوزن والعمر ) من العوامل المؤثرة في أجراء دراسة حول تطوير المستوى </a:t>
            </a:r>
            <a:r>
              <a:rPr lang="ar-SA" dirty="0" err="1"/>
              <a:t>المهاري</a:t>
            </a:r>
            <a:r>
              <a:rPr lang="ar-SA" dirty="0"/>
              <a:t> للاعبي كرة السلة ، ولهذا يتم اختيار العينة على أساس أزواج بحيث يكون كل اثنين من المفحوصين يتماثلان تماما في هذه المتغيرات ،ويتم توزيع فرد من كل زوج على المجموعة التجريبية والفرد الأخر على المجموعة الضابطة وعملية توزيع الأفراد على المجموعتين غالبا ما يتم بطريقة عشوائية.</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lnSpcReduction="10000"/>
          </a:bodyPr>
          <a:lstStyle/>
          <a:p>
            <a:pPr lvl="0"/>
            <a:r>
              <a:rPr lang="ar-SA" b="1" dirty="0"/>
              <a:t>طريقة المجموعات المتناظرة (الإحصائية).</a:t>
            </a:r>
            <a:endParaRPr lang="en-US" dirty="0"/>
          </a:p>
          <a:p>
            <a:r>
              <a:rPr lang="ar-SA" dirty="0"/>
              <a:t>وهنا يتم التكافؤ على وفق الوسائل الإحصائية ،إذا يتم اختيار المجموعتين التجريبية والضابطة على الوسائل </a:t>
            </a:r>
            <a:r>
              <a:rPr lang="ar-SA" dirty="0" err="1"/>
              <a:t>الاحصائيه</a:t>
            </a:r>
            <a:r>
              <a:rPr lang="ar-SA" dirty="0"/>
              <a:t> منها الوسط الحسابي والانحراف المعياري لدرجات الأفراد في المجموعتين وذلك في المتغيرات التي يمكن أن تؤثر في المتغير التابع في التجربة.</a:t>
            </a:r>
            <a:endParaRPr lang="en-US" dirty="0"/>
          </a:p>
          <a:p>
            <a:r>
              <a:rPr lang="ar-SA" b="1" dirty="0"/>
              <a:t>ثانيا : التصميمات التجريبية للمجموعات المتكافئة:</a:t>
            </a:r>
            <a:endParaRPr lang="en-US" dirty="0"/>
          </a:p>
          <a:p>
            <a:r>
              <a:rPr lang="ar-SA" dirty="0"/>
              <a:t>في حالة استخدام أكثر من مجموعة تجريبية وضابطة لابد من وجود تصاميم تجريبية متكافئة لها ، وليس شرط وجود مجموعة ضابطة في حالة وجود مقارنة مع مجموعات تجريبية أخرى .</a:t>
            </a:r>
            <a:endParaRPr lang="en-US" dirty="0"/>
          </a:p>
          <a:p>
            <a:r>
              <a:rPr lang="ar-SA" dirty="0"/>
              <a:t>وفي حالة وجود مجموعة ضابطة فأنها تساعد الباحث في إيجاد تفسير النتائج.</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62500" lnSpcReduction="20000"/>
          </a:bodyPr>
          <a:lstStyle/>
          <a:p>
            <a:r>
              <a:rPr lang="ar-SA" b="1" dirty="0"/>
              <a:t>ومن هذه التصاميم </a:t>
            </a:r>
            <a:r>
              <a:rPr lang="ar-SA" b="1" dirty="0" err="1"/>
              <a:t>مايلي</a:t>
            </a:r>
            <a:r>
              <a:rPr lang="ar-SA" b="1" dirty="0"/>
              <a:t>:</a:t>
            </a:r>
            <a:endParaRPr lang="en-US" dirty="0"/>
          </a:p>
          <a:p>
            <a:r>
              <a:rPr lang="ar-SA" dirty="0"/>
              <a:t> </a:t>
            </a:r>
            <a:endParaRPr lang="en-US" dirty="0"/>
          </a:p>
          <a:p>
            <a:pPr lvl="0"/>
            <a:r>
              <a:rPr lang="ar-SA" b="1" dirty="0"/>
              <a:t>التصميم التجريبي بأتباع القياس القبلي </a:t>
            </a:r>
            <a:r>
              <a:rPr lang="ar-SA" b="1" dirty="0" err="1"/>
              <a:t>والبعدي</a:t>
            </a:r>
            <a:r>
              <a:rPr lang="ar-SA" b="1" dirty="0"/>
              <a:t> لكل من المجموعتين التجريبية والضابطة.</a:t>
            </a:r>
            <a:endParaRPr lang="en-US" dirty="0"/>
          </a:p>
          <a:p>
            <a:r>
              <a:rPr lang="ar-SA" dirty="0"/>
              <a:t>وفي هذا التصميم يتم استخدام مجموعتين متكافئتان(ضابطة وتجريبية ) في جميع المتغيرات التي يمكن أن تؤثر في المتغير التابع في التجربة.</a:t>
            </a:r>
            <a:endParaRPr lang="en-US" dirty="0"/>
          </a:p>
          <a:p>
            <a:r>
              <a:rPr lang="ar-SA" dirty="0"/>
              <a:t>وتقاس المجموعتان قبل البدء في التجربة وتتعرض المجموعة التجريبية فقط للمتغير (المستقل) أما المجموعة الضابطة فيستخدم معها الطريقة التقليدية .</a:t>
            </a:r>
            <a:endParaRPr lang="en-US" dirty="0"/>
          </a:p>
          <a:p>
            <a:r>
              <a:rPr lang="ar-SA" dirty="0"/>
              <a:t>وبعد انتهاء التجربة يتم أجراء قياس بعدي للمجموعتين ، وتتم المقارنة بين نتائج المجموعتين على أساس القياس القبلي لكل مجموعة، عن طريق حساب متوسط الزيادة في كل مجموعة وبعدها يمكن استدلال دلالة الفروق بينهما.</a:t>
            </a:r>
            <a:endParaRPr lang="en-US" dirty="0"/>
          </a:p>
          <a:p>
            <a:r>
              <a:rPr lang="ar-SA" dirty="0"/>
              <a:t> </a:t>
            </a:r>
            <a:endParaRPr lang="en-US" dirty="0"/>
          </a:p>
          <a:p>
            <a:r>
              <a:rPr lang="ar-SA" b="1" dirty="0"/>
              <a:t>ويمكن أجراء هذا التصميم كما يلي :</a:t>
            </a:r>
            <a:endParaRPr lang="en-US" dirty="0"/>
          </a:p>
          <a:p>
            <a:pPr lvl="0"/>
            <a:r>
              <a:rPr lang="ar-SA" dirty="0"/>
              <a:t>أجراء قياس قبلي للمتغيرات المختارة لكل من المجموعتين التجريبية والضابطة.</a:t>
            </a:r>
            <a:endParaRPr lang="en-US" dirty="0"/>
          </a:p>
          <a:p>
            <a:pPr lvl="0"/>
            <a:r>
              <a:rPr lang="ar-SA" dirty="0"/>
              <a:t>تتعرض المجموعة التجريبية للمتغير التجريبي ، أما المجموعة الضابطة فتستخدم الطريقة التقليدية المتبعة.</a:t>
            </a:r>
            <a:endParaRPr lang="en-US" dirty="0"/>
          </a:p>
          <a:p>
            <a:pPr lvl="0"/>
            <a:r>
              <a:rPr lang="ar-SA" dirty="0"/>
              <a:t>أجراء قياس بعدي للمتغيرات المختارة بعد انتهاء فترة التجربة لكل من المجموعتين التجريبية والضابطة.</a:t>
            </a:r>
            <a:endParaRPr lang="en-US" dirty="0"/>
          </a:p>
          <a:p>
            <a:pPr lvl="0"/>
            <a:r>
              <a:rPr lang="ar-SA" dirty="0"/>
              <a:t>حساب الفرق بين القياسين القبلي </a:t>
            </a:r>
            <a:r>
              <a:rPr lang="ar-SA" dirty="0" err="1"/>
              <a:t>والبعدي</a:t>
            </a:r>
            <a:r>
              <a:rPr lang="ar-SA" dirty="0"/>
              <a:t> لكل مجموعة (متوسط الزيادة).</a:t>
            </a:r>
            <a:endParaRPr lang="en-US" dirty="0"/>
          </a:p>
          <a:p>
            <a:pPr lvl="0"/>
            <a:r>
              <a:rPr lang="ar-SA" dirty="0"/>
              <a:t>إيجاد دلالة الفروق بين متوسطي الزيادة للمجموعتين في المتغيرات المختارة.</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pPr lvl="0"/>
            <a:r>
              <a:rPr lang="ar-SA" b="1" dirty="0"/>
              <a:t>آلية البحث التجريبي:</a:t>
            </a:r>
            <a:endParaRPr lang="en-US" dirty="0"/>
          </a:p>
          <a:p>
            <a:r>
              <a:rPr lang="ar-SA" dirty="0"/>
              <a:t>عند الخوض في الدراسة التجريبية ، يبدأ الباحث بوضع فرض واحد أو عدة فروض توضح العلاقة السببية المتوقعة بين بعض المتغيرات ، بعدها يجري الباحث  تجربته لكي يتأكد صحة أو عدم صحة الفرض التجريبي.</a:t>
            </a:r>
            <a:endParaRPr lang="en-US" dirty="0"/>
          </a:p>
          <a:p>
            <a:r>
              <a:rPr lang="ar-SA" dirty="0"/>
              <a:t>وفي المنهج التجريبي تظهر قدرة الباحث في تحديد متغيرات البحث من متغير المستقل الذي يتناوله ، مع محاولة ضبط جميع العوامل التي قد تؤثر في نتائج التجربة ، وملاحظة تأثير المتغير المستقل على أفراد المجموعة التجريبية في نهاية البحث.</a:t>
            </a:r>
            <a:endParaRPr lang="en-US" dirty="0"/>
          </a:p>
          <a:p>
            <a:r>
              <a:rPr lang="ar-SA" dirty="0"/>
              <a:t>وتتلخص فكرة المنهج التجريبي بأنه (إذا كان هناك موقفان متشابهان في جميع النواحي ثم أضيف عنصر معين إلى احد الموقفين دون الأخر أو حذف عنصر معين من احدهما دون الأخر فان أي اختلاف في النتائج يعزى إلى وجود هذا العنصر المضاف أو غياب هذا العنصر).</a:t>
            </a:r>
            <a:endParaRPr lang="en-US" dirty="0"/>
          </a:p>
          <a:p>
            <a:r>
              <a:rPr lang="ar-SA" dirty="0"/>
              <a:t>ويسمى المتغير الذي يتحكم فيه الباحث عن قصد في التجربة (بالمتغير المستقل). أو (المتغير التجريبي) أو(المعالج).</a:t>
            </a:r>
            <a:endParaRPr lang="en-US" dirty="0"/>
          </a:p>
          <a:p>
            <a:r>
              <a:rPr lang="ar-SA" dirty="0"/>
              <a:t>إما نوع الفعل أو السلوك الناتج عن تأثير المتغير المستقل فيسمى(المتغير التابع)أو (متغير المحك) أو (المتغير المعتمد).</a:t>
            </a:r>
            <a:endParaRPr lang="en-US" dirty="0"/>
          </a:p>
          <a:p>
            <a:r>
              <a:rPr lang="ar-SA" dirty="0"/>
              <a:t>ويمكن أن تشمل التجربة على متغير مستقل ومتغير تابع واحد ، كما قد تشمل على أكثر من متغير مستقل وأكثر من متغير تابع وهذا يتوقف على طبيعة مشكلة البحث.</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85000" lnSpcReduction="20000"/>
          </a:bodyPr>
          <a:lstStyle/>
          <a:p>
            <a:pPr lvl="0"/>
            <a:r>
              <a:rPr lang="ar-SA" b="1" dirty="0"/>
              <a:t>الضبط في التجربة:</a:t>
            </a:r>
            <a:endParaRPr lang="en-US" dirty="0"/>
          </a:p>
          <a:p>
            <a:r>
              <a:rPr lang="ar-SA" dirty="0"/>
              <a:t>أن ضبط العوامل المؤثرة في التجربة هي من أهم يجب ملاحظة في البحوث التجريبية.أي بمعنى آخر على الباحث أن يتمكن من ضبط جميع المتغيرات التي يمكن أن تؤثر في المتغير التابع ، فإذا لم يتعرف عليها ويضبطها فلن يمكنه التأكد مما إذا كان المتغير المستقل هو الذي تسبب في حدوث الأثر أو عامل آخر.</a:t>
            </a:r>
            <a:endParaRPr lang="en-US" dirty="0"/>
          </a:p>
          <a:p>
            <a:r>
              <a:rPr lang="ar-SA" dirty="0"/>
              <a:t>ويتطلب من الباحث الجهد لاستبعاد اثر أي من المتغيرات الداخلية التي تؤثر في الأداء في المتغير التابع ، ولذلك فهو يقوم باختيار مجموعتين متشابهتين على قدر الإمكان ، بحيث يكون الفرق الأساسي الوحيد بينهما هو المتغير المستقل.</a:t>
            </a:r>
            <a:endParaRPr lang="en-US" dirty="0"/>
          </a:p>
          <a:p>
            <a:r>
              <a:rPr lang="ar-SA" b="1" dirty="0"/>
              <a:t>ومن العوامل التي تؤثر في المتغير التابع في التجربة هي :</a:t>
            </a:r>
            <a:endParaRPr lang="en-US" dirty="0"/>
          </a:p>
          <a:p>
            <a:pPr lvl="0"/>
            <a:r>
              <a:rPr lang="ar-SA" dirty="0"/>
              <a:t>متغيرات ترتبط بمجتمع البحث.</a:t>
            </a:r>
            <a:endParaRPr lang="en-US" dirty="0"/>
          </a:p>
          <a:p>
            <a:pPr lvl="0"/>
            <a:r>
              <a:rPr lang="ar-SA" dirty="0"/>
              <a:t>متغيرات ترتبط بالإجراءات التجريبية.</a:t>
            </a:r>
            <a:endParaRPr lang="en-US" dirty="0"/>
          </a:p>
          <a:p>
            <a:pPr lvl="0"/>
            <a:r>
              <a:rPr lang="ar-SA" dirty="0"/>
              <a:t>متغيرات خارجية.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77500" lnSpcReduction="20000"/>
          </a:bodyPr>
          <a:lstStyle/>
          <a:p>
            <a:pPr lvl="0"/>
            <a:r>
              <a:rPr lang="ar-SA" b="1" dirty="0"/>
              <a:t>متغيرات ترتبط بمجتمع البحث.</a:t>
            </a:r>
            <a:endParaRPr lang="en-US" dirty="0"/>
          </a:p>
          <a:p>
            <a:r>
              <a:rPr lang="ar-SA" dirty="0"/>
              <a:t>وهنا يجب تحديد بدقة خصائص المفحوصين التي يمكن أن تؤثر في المتغير التابع ومنها :</a:t>
            </a:r>
            <a:endParaRPr lang="en-US" dirty="0"/>
          </a:p>
          <a:p>
            <a:pPr lvl="0"/>
            <a:r>
              <a:rPr lang="ar-SA" dirty="0"/>
              <a:t>العمر </a:t>
            </a:r>
            <a:endParaRPr lang="en-US" dirty="0"/>
          </a:p>
          <a:p>
            <a:pPr lvl="0"/>
            <a:r>
              <a:rPr lang="ar-SA" dirty="0"/>
              <a:t>الجنس</a:t>
            </a:r>
            <a:endParaRPr lang="en-US" dirty="0"/>
          </a:p>
          <a:p>
            <a:pPr lvl="0"/>
            <a:r>
              <a:rPr lang="ar-SA" dirty="0"/>
              <a:t>الذكاء </a:t>
            </a:r>
            <a:endParaRPr lang="en-US" dirty="0"/>
          </a:p>
          <a:p>
            <a:pPr lvl="0"/>
            <a:r>
              <a:rPr lang="ar-SA" dirty="0"/>
              <a:t>القياسات الجسمية</a:t>
            </a:r>
            <a:endParaRPr lang="en-US" dirty="0"/>
          </a:p>
          <a:p>
            <a:pPr lvl="0"/>
            <a:r>
              <a:rPr lang="ar-SA" dirty="0"/>
              <a:t>الحالات الانفعالية</a:t>
            </a:r>
            <a:endParaRPr lang="en-US" dirty="0"/>
          </a:p>
          <a:p>
            <a:pPr lvl="0"/>
            <a:r>
              <a:rPr lang="ar-SA" dirty="0"/>
              <a:t>الخبرات</a:t>
            </a:r>
            <a:endParaRPr lang="en-US" dirty="0"/>
          </a:p>
          <a:p>
            <a:r>
              <a:rPr lang="ar-SA" dirty="0"/>
              <a:t>وفي حالة وجود وسائل لضبط هذه المتغيرات يتمكن في إجراء التجربة البحثية. لذلك فان التخطيط الجيد للبحث التجريبي يتطلب من الباحث أن يراعي عند إجراء التجارب أن تكون من أكثر من مجموعة أيجاد التكافؤ بينها في المتغيرات أو الخصائص التي يمكن أن تؤثر في المتغير التابع لكي يظهر بوضوح الأثر الحقيقي للمتغير الو المتغيرات المستقلة في التجربة.</a:t>
            </a:r>
            <a:endParaRPr lang="en-US" dirty="0"/>
          </a:p>
          <a:p>
            <a:r>
              <a:rPr lang="ar-SA" dirty="0"/>
              <a:t>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55000" lnSpcReduction="20000"/>
          </a:bodyPr>
          <a:lstStyle/>
          <a:p>
            <a:pPr lvl="0"/>
            <a:r>
              <a:rPr lang="ar-SA" b="1" dirty="0"/>
              <a:t>متغيرات ترتبط بالإجراءات التجريبية.</a:t>
            </a:r>
            <a:endParaRPr lang="en-US" dirty="0"/>
          </a:p>
          <a:p>
            <a:r>
              <a:rPr lang="ar-SA" dirty="0"/>
              <a:t>كل بحث علمي له إجراءاته الخاصة </a:t>
            </a:r>
            <a:r>
              <a:rPr lang="ar-SA" dirty="0" err="1"/>
              <a:t>به</a:t>
            </a:r>
            <a:r>
              <a:rPr lang="ar-SA" dirty="0"/>
              <a:t> وفي البحوث التجريبية هناك إجراءات ضرورية إذا لم يتم ضبطها فأنها تؤثر على نتائج البحث وصدقها.</a:t>
            </a:r>
            <a:endParaRPr lang="en-US" dirty="0"/>
          </a:p>
          <a:p>
            <a:r>
              <a:rPr lang="ar-SA" dirty="0"/>
              <a:t>ومن المتغيرات المهمة هي:</a:t>
            </a:r>
            <a:endParaRPr lang="en-US" dirty="0"/>
          </a:p>
          <a:p>
            <a:pPr lvl="0"/>
            <a:r>
              <a:rPr lang="ar-SA" dirty="0"/>
              <a:t>الزمان</a:t>
            </a:r>
            <a:endParaRPr lang="en-US" dirty="0"/>
          </a:p>
          <a:p>
            <a:pPr lvl="0"/>
            <a:r>
              <a:rPr lang="ar-SA" dirty="0"/>
              <a:t>المكان</a:t>
            </a:r>
            <a:endParaRPr lang="en-US" dirty="0"/>
          </a:p>
          <a:p>
            <a:pPr lvl="0"/>
            <a:r>
              <a:rPr lang="ar-SA" dirty="0"/>
              <a:t>الاختبارات </a:t>
            </a:r>
            <a:endParaRPr lang="en-US" dirty="0"/>
          </a:p>
          <a:p>
            <a:pPr lvl="0"/>
            <a:r>
              <a:rPr lang="ar-SA" dirty="0"/>
              <a:t>محتوى التجربة</a:t>
            </a:r>
            <a:endParaRPr lang="en-US" dirty="0"/>
          </a:p>
          <a:p>
            <a:r>
              <a:rPr lang="ar-SA" dirty="0"/>
              <a:t> </a:t>
            </a:r>
            <a:endParaRPr lang="en-US" dirty="0"/>
          </a:p>
          <a:p>
            <a:pPr lvl="0"/>
            <a:r>
              <a:rPr lang="ar-SA" b="1" dirty="0"/>
              <a:t>متغيرات خارجية.</a:t>
            </a:r>
            <a:endParaRPr lang="en-US" dirty="0"/>
          </a:p>
          <a:p>
            <a:r>
              <a:rPr lang="ar-SA" dirty="0"/>
              <a:t>وهي مجموعة من المتغيرات الخارجية التي تؤثر على المتغير التابع في التجربة ومنها :</a:t>
            </a:r>
            <a:endParaRPr lang="en-US" dirty="0"/>
          </a:p>
          <a:p>
            <a:pPr lvl="0"/>
            <a:r>
              <a:rPr lang="ar-SA" dirty="0"/>
              <a:t>الأسلوب المستخدم (تدريبي أم تدريسي)</a:t>
            </a:r>
            <a:endParaRPr lang="en-US" dirty="0"/>
          </a:p>
          <a:p>
            <a:pPr lvl="0"/>
            <a:r>
              <a:rPr lang="ar-SA" dirty="0"/>
              <a:t>المكان (قاعة دراسية ، ملعب مكشوف ، ملعب مغلق، قاعة رياضية)</a:t>
            </a:r>
            <a:endParaRPr lang="en-US" dirty="0"/>
          </a:p>
          <a:p>
            <a:pPr lvl="0"/>
            <a:r>
              <a:rPr lang="ar-SA" dirty="0"/>
              <a:t>الزمن (إطالة الزمن أو تقليل)أي التحيز.</a:t>
            </a:r>
            <a:endParaRPr lang="en-US" dirty="0"/>
          </a:p>
          <a:p>
            <a:r>
              <a:rPr lang="ar-SA" dirty="0"/>
              <a:t> </a:t>
            </a:r>
            <a:endParaRPr lang="en-US" dirty="0"/>
          </a:p>
          <a:p>
            <a:pPr lvl="0"/>
            <a:r>
              <a:rPr lang="ar-SA" b="1" dirty="0"/>
              <a:t>عوامل ضبط المتغيرات :</a:t>
            </a:r>
            <a:endParaRPr lang="en-US" dirty="0"/>
          </a:p>
          <a:p>
            <a:pPr lvl="0"/>
            <a:r>
              <a:rPr lang="ar-SA" dirty="0"/>
              <a:t>عزل المتغيرات أو تثبيتها.</a:t>
            </a:r>
            <a:endParaRPr lang="en-US" dirty="0"/>
          </a:p>
          <a:p>
            <a:pPr lvl="0"/>
            <a:r>
              <a:rPr lang="ar-SA" dirty="0"/>
              <a:t>التغير في كم المتغيرات التجريبية.</a:t>
            </a:r>
            <a:endParaRPr lang="en-US" dirty="0"/>
          </a:p>
          <a:p>
            <a:pPr lvl="0"/>
            <a:r>
              <a:rPr lang="ar-SA" dirty="0"/>
              <a:t>التقدير الكمي للمتغيرات.</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70000" lnSpcReduction="20000"/>
          </a:bodyPr>
          <a:lstStyle/>
          <a:p>
            <a:pPr lvl="0"/>
            <a:r>
              <a:rPr lang="ar-SA" b="1" dirty="0"/>
              <a:t>عزل المتغيرات أو تثبيتها.</a:t>
            </a:r>
            <a:endParaRPr lang="en-US" dirty="0"/>
          </a:p>
          <a:p>
            <a:r>
              <a:rPr lang="ar-SA" dirty="0"/>
              <a:t>وهنا يستطيع الباحث بعزل أو تثبيت بعض المتغيرات التي قد تؤثر في المتغير التابع في التجربة .</a:t>
            </a:r>
            <a:endParaRPr lang="en-US" dirty="0"/>
          </a:p>
          <a:p>
            <a:r>
              <a:rPr lang="ar-SA" dirty="0"/>
              <a:t>مثلا الطول الوزن العمر يمكن تثبيتها من خلال أيجاد مجموعة ضابطة متكافئة مع المجموعة التجريبية في نفس المتغيرات.</a:t>
            </a:r>
            <a:endParaRPr lang="en-US" dirty="0"/>
          </a:p>
          <a:p>
            <a:r>
              <a:rPr lang="ar-SA" dirty="0"/>
              <a:t>أما العزل فيمكن استعباد متغير لا يمكن تثبيته بشرط لا يؤثر على نتائج البحث .</a:t>
            </a:r>
            <a:endParaRPr lang="en-US" dirty="0"/>
          </a:p>
          <a:p>
            <a:r>
              <a:rPr lang="ar-SA" dirty="0"/>
              <a:t> </a:t>
            </a:r>
            <a:endParaRPr lang="en-US" dirty="0"/>
          </a:p>
          <a:p>
            <a:pPr lvl="0"/>
            <a:r>
              <a:rPr lang="ar-SA" b="1" dirty="0"/>
              <a:t>التغير في كم المتغيرات التجريبية.</a:t>
            </a:r>
            <a:endParaRPr lang="en-US" dirty="0"/>
          </a:p>
          <a:p>
            <a:r>
              <a:rPr lang="ar-SA" dirty="0"/>
              <a:t>وهنا معناه قدرة الباحث لتحقيق مقدار تأثير المتغير المستقل على المتغير التابع في التجربة،ولكي يتم تحقيق ذلك يجب التغيير في كم المتغيرات التجريبية ومنها مثلا:</a:t>
            </a:r>
            <a:endParaRPr lang="en-US" dirty="0"/>
          </a:p>
          <a:p>
            <a:pPr lvl="0"/>
            <a:r>
              <a:rPr lang="ar-SA" dirty="0"/>
              <a:t>التغير بالشدة</a:t>
            </a:r>
            <a:endParaRPr lang="en-US" dirty="0"/>
          </a:p>
          <a:p>
            <a:pPr lvl="0"/>
            <a:r>
              <a:rPr lang="ar-SA" dirty="0"/>
              <a:t>التغير في الحجم </a:t>
            </a:r>
            <a:endParaRPr lang="en-US" dirty="0"/>
          </a:p>
          <a:p>
            <a:pPr lvl="0"/>
            <a:r>
              <a:rPr lang="ar-SA" dirty="0"/>
              <a:t>التغير بالراحة</a:t>
            </a:r>
            <a:endParaRPr lang="en-US" dirty="0"/>
          </a:p>
          <a:p>
            <a:pPr lvl="0"/>
            <a:r>
              <a:rPr lang="ar-SA" dirty="0"/>
              <a:t>التغير بالوزن </a:t>
            </a:r>
            <a:endParaRPr lang="en-US" dirty="0"/>
          </a:p>
          <a:p>
            <a:r>
              <a:rPr lang="ar-SA" dirty="0"/>
              <a:t>وهذا التغير يساعد التحكم الكمي في المتغيرات المستقلة في التعرف على تأثير للمتغير التابع في التجربة.</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pPr lvl="0"/>
            <a:r>
              <a:rPr lang="ar-SA" b="1" dirty="0"/>
              <a:t>التقدير الكمي للمتغيرات.</a:t>
            </a:r>
            <a:endParaRPr lang="en-US" dirty="0"/>
          </a:p>
          <a:p>
            <a:r>
              <a:rPr lang="ar-SA" dirty="0"/>
              <a:t>يهدف الباحث إلى تحديد التغير الحادث في المتغير التابع في صورة كمية، وهنا لا نكتفي بقرار وجود علاقة ارتباطيه ايجابية أو سلبية بين متغيرين ، وإنما يكون هدفه الأساسي تحديد درجة العلاقة بين هذين المتغيرين بشكل كمي . </a:t>
            </a:r>
            <a:endParaRPr lang="en-US" dirty="0"/>
          </a:p>
          <a:p>
            <a:pPr lvl="0"/>
            <a:r>
              <a:rPr lang="ar-SA" b="1" dirty="0"/>
              <a:t>التصميمات التجريبية:</a:t>
            </a:r>
            <a:endParaRPr lang="en-US" dirty="0"/>
          </a:p>
          <a:p>
            <a:r>
              <a:rPr lang="ar-SA" dirty="0"/>
              <a:t>اختيار التصميم يعتمد على الفروض الموضوعة إضافة إلى طبيعة الدراسة والشروط أو الظروف التي تجرى فيها ، ولهذا فان التصاميم التجريبية تشمل : </a:t>
            </a:r>
            <a:endParaRPr lang="en-US" dirty="0"/>
          </a:p>
          <a:p>
            <a:pPr lvl="0"/>
            <a:r>
              <a:rPr lang="ar-SA" dirty="0"/>
              <a:t>طريقة المجموعة الواحدة</a:t>
            </a:r>
            <a:endParaRPr lang="en-US" dirty="0"/>
          </a:p>
          <a:p>
            <a:pPr lvl="0"/>
            <a:r>
              <a:rPr lang="ar-SA" dirty="0"/>
              <a:t>طريقة المجموعات المتكافئة</a:t>
            </a:r>
            <a:endParaRPr lang="en-US" dirty="0"/>
          </a:p>
          <a:p>
            <a:pPr lvl="0"/>
            <a:r>
              <a:rPr lang="ar-SA" dirty="0"/>
              <a:t>طريقة تدوير المجموعات.</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77500" lnSpcReduction="20000"/>
          </a:bodyPr>
          <a:lstStyle/>
          <a:p>
            <a:pPr lvl="0"/>
            <a:r>
              <a:rPr lang="ar-SA" b="1" dirty="0"/>
              <a:t>طريقة المجموعة الواحدة:</a:t>
            </a:r>
            <a:endParaRPr lang="en-US" dirty="0"/>
          </a:p>
          <a:p>
            <a:r>
              <a:rPr lang="ar-SA" dirty="0"/>
              <a:t>وهي من ابسط التصاميم التجريبية ، وتستخدم فيها عينة تتكون من مجموعة واحدة ، ويلجا أليها الباحث للتغلب على بعض الصعوبات المتضمنة في اختيار المجموعات المتكافئة .</a:t>
            </a:r>
            <a:endParaRPr lang="en-US" dirty="0"/>
          </a:p>
          <a:p>
            <a:r>
              <a:rPr lang="ar-SA" dirty="0"/>
              <a:t>ويقيس الباحث مقدار التغير الحادث في المتغير التابع الذي يفترض تأثيرها نتيجة إدخال المتغير التجريبي.</a:t>
            </a:r>
            <a:endParaRPr lang="en-US" dirty="0"/>
          </a:p>
          <a:p>
            <a:r>
              <a:rPr lang="ar-SA" dirty="0"/>
              <a:t>وهناك نوعين لهذه الطريقة حسب كم المتغير المستقل ومنها :</a:t>
            </a:r>
            <a:endParaRPr lang="en-US" dirty="0"/>
          </a:p>
          <a:p>
            <a:r>
              <a:rPr lang="ar-SA" dirty="0"/>
              <a:t> </a:t>
            </a:r>
            <a:endParaRPr lang="en-US" dirty="0"/>
          </a:p>
          <a:p>
            <a:pPr lvl="0"/>
            <a:r>
              <a:rPr lang="ar-SA" b="1" dirty="0"/>
              <a:t>إذا كان المتغير المستقل واحد .</a:t>
            </a:r>
            <a:endParaRPr lang="en-US" dirty="0"/>
          </a:p>
          <a:p>
            <a:r>
              <a:rPr lang="ar-SA" dirty="0"/>
              <a:t>ومثال على ذلك (إذا أراد إجراء تجربة بحثية على تطوير مهارات أساسية في لعبة كرة القدم فهنا لابد من اختيار عينة من لاعبي كرة القدم نفسها ، ويتم إجراء القياس الأول للمهارات الأساسية  قبل أن يتم إدخال المتغير التجريبي وهو البرنامج المقترح وبعد الانتهاء المدة المحددة للبرنامج يتم إجراء القياس الثاني للمهارات الأساسية ، وبعد معرفة الفرق بين القياسين قبل وبعد تطبيق البرنامج إحصائيا يمكن معرف هل هذا الفرق دال إحصائيا أم لا ، إذا نعم فهذا دليل على تأثير المتغير المستقل).</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a:bodyPr>
          <a:lstStyle/>
          <a:p>
            <a:r>
              <a:rPr lang="ar-SA" b="1" dirty="0"/>
              <a:t>ويمكن تلخيص هذا العمل كما يلي :</a:t>
            </a:r>
            <a:endParaRPr lang="en-US" dirty="0"/>
          </a:p>
          <a:p>
            <a:pPr lvl="0"/>
            <a:r>
              <a:rPr lang="ar-SA" dirty="0"/>
              <a:t>إجراء قياس قبلي على المجموعة وذلك قبل إدخال المتغير التجريبي(المستقل).</a:t>
            </a:r>
            <a:endParaRPr lang="en-US" dirty="0"/>
          </a:p>
          <a:p>
            <a:pPr lvl="0"/>
            <a:r>
              <a:rPr lang="ar-SA" dirty="0"/>
              <a:t>إدخال المتغير التجريبي على مجموعة وفقا للضوابط التي يحددها الباحث.</a:t>
            </a:r>
            <a:endParaRPr lang="en-US" dirty="0"/>
          </a:p>
          <a:p>
            <a:pPr lvl="0"/>
            <a:r>
              <a:rPr lang="ar-SA" dirty="0"/>
              <a:t>إجراء قياس بعدي على المجموعة بعد انتهاء التجربة لقياس المتغير المستقل على المتغير التابع.</a:t>
            </a:r>
            <a:endParaRPr lang="en-US" dirty="0"/>
          </a:p>
          <a:p>
            <a:pPr lvl="0"/>
            <a:r>
              <a:rPr lang="ar-SA" dirty="0"/>
              <a:t>يتم معالجة الفرق إحصائيا بين القياس القبلي </a:t>
            </a:r>
            <a:r>
              <a:rPr lang="ar-SA" dirty="0" err="1"/>
              <a:t>والبعدي</a:t>
            </a:r>
            <a:r>
              <a:rPr lang="ar-SA" dirty="0"/>
              <a:t> ، ثم نختبر دلالة الفروق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1338</Words>
  <Application>Microsoft Office PowerPoint</Application>
  <PresentationFormat>عرض على الشاشة (3:4)‏</PresentationFormat>
  <Paragraphs>125</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 ثالثا: (المناهج التجريبي) مفهوم المنهج التجريبي.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KING</dc:creator>
  <cp:lastModifiedBy>KING</cp:lastModifiedBy>
  <cp:revision>2</cp:revision>
  <dcterms:created xsi:type="dcterms:W3CDTF">2018-12-10T16:58:53Z</dcterms:created>
  <dcterms:modified xsi:type="dcterms:W3CDTF">2018-12-10T17:08:59Z</dcterms:modified>
</cp:coreProperties>
</file>